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0"/>
  </p:notesMasterIdLst>
  <p:sldIdLst>
    <p:sldId id="256" r:id="rId2"/>
    <p:sldId id="262" r:id="rId3"/>
    <p:sldId id="257" r:id="rId4"/>
    <p:sldId id="263" r:id="rId5"/>
    <p:sldId id="264" r:id="rId6"/>
    <p:sldId id="260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6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5CC40-E5C3-4001-9F97-0A5F168DF788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7B35-54E9-4B2A-9907-C3CD6B7B48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33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05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51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89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18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322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3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3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8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5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9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3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1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8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3/26/2021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5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B278333-C61D-4D6A-97A7-BA37F8CB8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  <a:br>
              <a:rPr lang="it-IT" dirty="0"/>
            </a:br>
            <a:r>
              <a:rPr lang="it-IT" dirty="0" err="1"/>
              <a:t>html+css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32F1303-FF34-4A33-9FFC-7B9A6D94E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Terranova Matteo </a:t>
            </a:r>
          </a:p>
          <a:p>
            <a:r>
              <a:rPr lang="it-IT" dirty="0"/>
              <a:t>O46002133</a:t>
            </a:r>
          </a:p>
          <a:p>
            <a:r>
              <a:rPr lang="it-IT" dirty="0"/>
              <a:t>26-03-21</a:t>
            </a:r>
          </a:p>
        </p:txBody>
      </p:sp>
    </p:spTree>
    <p:extLst>
      <p:ext uri="{BB962C8B-B14F-4D97-AF65-F5344CB8AC3E}">
        <p14:creationId xmlns:p14="http://schemas.microsoft.com/office/powerpoint/2010/main" val="161195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7BD94-DE59-4172-964F-A9BE666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A04F7-723B-4D8D-B735-8C646580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sito internet si occuperà della gestione di uno spazio espositivo. </a:t>
            </a:r>
          </a:p>
          <a:p>
            <a:pPr marL="0" indent="0">
              <a:buNone/>
            </a:pPr>
            <a:r>
              <a:rPr lang="it-IT" dirty="0"/>
              <a:t>L’home page si occupa della visualizzazione delle sottocategorie nella quale il sito verrà suddiviso:</a:t>
            </a:r>
          </a:p>
          <a:p>
            <a:r>
              <a:rPr lang="it-IT" dirty="0"/>
              <a:t>Visualizzazione di tutti gli eventi passati, in corso, futuri.</a:t>
            </a:r>
          </a:p>
          <a:p>
            <a:r>
              <a:rPr lang="it-IT" dirty="0"/>
              <a:t>Visualizzare le varie tipologie di stand e verificarne la disponibilità.</a:t>
            </a:r>
          </a:p>
          <a:p>
            <a:r>
              <a:rPr lang="it-IT" dirty="0"/>
              <a:t>Visualizzare tutte le aziende presenti nelle esposizioni.</a:t>
            </a:r>
          </a:p>
        </p:txBody>
      </p:sp>
    </p:spTree>
    <p:extLst>
      <p:ext uri="{BB962C8B-B14F-4D97-AF65-F5344CB8AC3E}">
        <p14:creationId xmlns:p14="http://schemas.microsoft.com/office/powerpoint/2010/main" val="238613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752" y="0"/>
            <a:ext cx="5165308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A87A1-E008-492C-8D91-EA0B5488D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FE880D4-DADB-4113-855C-142F74184B09}"/>
              </a:ext>
            </a:extLst>
          </p:cNvPr>
          <p:cNvSpPr txBox="1">
            <a:spLocks/>
          </p:cNvSpPr>
          <p:nvPr/>
        </p:nvSpPr>
        <p:spPr>
          <a:xfrm>
            <a:off x="6197601" y="-302685"/>
            <a:ext cx="5552439" cy="4265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Il body si suddivide in tre sezioni</a:t>
            </a:r>
          </a:p>
          <a:p>
            <a:endParaRPr lang="it-IT" sz="48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Header</a:t>
            </a:r>
            <a:endParaRPr lang="it-IT" sz="36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Main</a:t>
            </a:r>
            <a:endParaRPr lang="it-IT" sz="36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Footer</a:t>
            </a:r>
            <a:endParaRPr lang="it-IT" sz="3600" dirty="0"/>
          </a:p>
        </p:txBody>
      </p:sp>
      <p:sp>
        <p:nvSpPr>
          <p:cNvPr id="16" name="Parentesi quadra aperta 15">
            <a:extLst>
              <a:ext uri="{FF2B5EF4-FFF2-40B4-BE49-F238E27FC236}">
                <a16:creationId xmlns:a16="http://schemas.microsoft.com/office/drawing/2014/main" id="{15A946EF-7B8B-4C96-B93A-BE87DD96E10A}"/>
              </a:ext>
            </a:extLst>
          </p:cNvPr>
          <p:cNvSpPr/>
          <p:nvPr/>
        </p:nvSpPr>
        <p:spPr>
          <a:xfrm>
            <a:off x="1111033" y="33338"/>
            <a:ext cx="173100" cy="979488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1D37CD8-08C2-4635-8352-585FD6ECA128}"/>
              </a:ext>
            </a:extLst>
          </p:cNvPr>
          <p:cNvSpPr txBox="1"/>
          <p:nvPr/>
        </p:nvSpPr>
        <p:spPr>
          <a:xfrm>
            <a:off x="643467" y="169139"/>
            <a:ext cx="445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1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67D2DDFC-C35C-4527-A248-C11DA03CA6FD}"/>
              </a:ext>
            </a:extLst>
          </p:cNvPr>
          <p:cNvSpPr/>
          <p:nvPr/>
        </p:nvSpPr>
        <p:spPr>
          <a:xfrm>
            <a:off x="1111032" y="1076326"/>
            <a:ext cx="173100" cy="5330824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5EC71B6-9539-452D-AF4B-1F0D5D8C8BB0}"/>
              </a:ext>
            </a:extLst>
          </p:cNvPr>
          <p:cNvSpPr txBox="1"/>
          <p:nvPr/>
        </p:nvSpPr>
        <p:spPr>
          <a:xfrm>
            <a:off x="596038" y="3387795"/>
            <a:ext cx="445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D4F94A96-274E-4835-9124-BC270A5057EB}"/>
              </a:ext>
            </a:extLst>
          </p:cNvPr>
          <p:cNvSpPr/>
          <p:nvPr/>
        </p:nvSpPr>
        <p:spPr>
          <a:xfrm>
            <a:off x="1111032" y="6470649"/>
            <a:ext cx="173100" cy="354013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C5C788C-E004-470D-A0EA-31FA93857486}"/>
              </a:ext>
            </a:extLst>
          </p:cNvPr>
          <p:cNvSpPr txBox="1"/>
          <p:nvPr/>
        </p:nvSpPr>
        <p:spPr>
          <a:xfrm>
            <a:off x="600582" y="6293712"/>
            <a:ext cx="491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5A28657-8543-4939-9195-ABDA71C054CA}"/>
              </a:ext>
            </a:extLst>
          </p:cNvPr>
          <p:cNvSpPr txBox="1"/>
          <p:nvPr/>
        </p:nvSpPr>
        <p:spPr>
          <a:xfrm>
            <a:off x="6379371" y="3746500"/>
            <a:ext cx="4873625" cy="267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FONT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color: black;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font-family: "Roboto Slab", serif;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font-size: 12px;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TRANNE: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a.button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footer p {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font-family: "Open Sans", sans-serif;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font-style: normal;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text-align: center;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letter-spacing: 1px;</a:t>
            </a:r>
            <a:endParaRPr lang="it-IT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7D2706E-4F02-4D8D-94C3-DBD62F3AB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630" y="-1165"/>
            <a:ext cx="4017683" cy="685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9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059BA95-94B3-486C-8C2A-C1E503E37D90}"/>
              </a:ext>
            </a:extLst>
          </p:cNvPr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585F78-29A5-479C-84DA-CF1DC76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152400"/>
            <a:ext cx="2546900" cy="6654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u="sng" dirty="0"/>
              <a:t>HEADER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B124019-85D8-46B0-81DA-27C5F52C3D21}"/>
              </a:ext>
            </a:extLst>
          </p:cNvPr>
          <p:cNvSpPr txBox="1"/>
          <p:nvPr/>
        </p:nvSpPr>
        <p:spPr>
          <a:xfrm>
            <a:off x="-181295" y="817880"/>
            <a:ext cx="3137274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HTML</a:t>
            </a:r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id="menu"&gt;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"&gt;Home&lt;/a&gt;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"&gt;Spazi&lt;/a&gt;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"&gt;Servizi&lt;/a&gt;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"&gt;Eventi&lt;/a&gt;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&lt;/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&lt;div id="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iconamenu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&lt;div&gt;&lt;/div&gt;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&lt;div&gt;&lt;/div&gt;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&lt;div&gt;&lt;/div&gt;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&lt;/div&gt;</a:t>
            </a:r>
          </a:p>
          <a:p>
            <a:b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&lt;h1&gt;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&lt;strong&gt;EXPO &lt;/strong&gt;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 </a:t>
            </a:r>
          </a:p>
          <a:p>
            <a:r>
              <a:rPr lang="it-IT" sz="11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Prenota il tuo posto&lt;/a&gt;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&lt;/h1&gt;</a:t>
            </a:r>
          </a:p>
          <a:p>
            <a:b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&lt;div&gt;&lt;a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it-IT" sz="11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Accedi&lt;/a&gt;&lt;/div&gt;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  &lt;/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59B6582-E14B-4B0B-AC94-45567696F667}"/>
              </a:ext>
            </a:extLst>
          </p:cNvPr>
          <p:cNvSpPr txBox="1"/>
          <p:nvPr/>
        </p:nvSpPr>
        <p:spPr>
          <a:xfrm>
            <a:off x="4333251" y="141700"/>
            <a:ext cx="385531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 {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position: relative;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height: 500px;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display: flex;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justify-content: space-between;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color: black;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background-image: 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(../mhw1/header.png);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background-position: center;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background-size: cover;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FA1FA2F-2B99-437E-9AF2-30CC9A38BB70}"/>
              </a:ext>
            </a:extLst>
          </p:cNvPr>
          <p:cNvSpPr txBox="1"/>
          <p:nvPr/>
        </p:nvSpPr>
        <p:spPr>
          <a:xfrm>
            <a:off x="8232570" y="129576"/>
            <a:ext cx="22331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</a:p>
          <a:p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h1 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position: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top: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bottom: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display: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-items: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font-weight: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text-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line-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1.5;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372800A-643D-437A-BD73-75C3C0C12CE3}"/>
              </a:ext>
            </a:extLst>
          </p:cNvPr>
          <p:cNvGrpSpPr/>
          <p:nvPr/>
        </p:nvGrpSpPr>
        <p:grpSpPr>
          <a:xfrm>
            <a:off x="2611003" y="2944724"/>
            <a:ext cx="9580997" cy="3527272"/>
            <a:chOff x="3129357" y="3513054"/>
            <a:chExt cx="9088914" cy="3346110"/>
          </a:xfrm>
        </p:grpSpPr>
        <p:pic>
          <p:nvPicPr>
            <p:cNvPr id="48" name="Elemento grafico 47">
              <a:extLst>
                <a:ext uri="{FF2B5EF4-FFF2-40B4-BE49-F238E27FC236}">
                  <a16:creationId xmlns:a16="http://schemas.microsoft.com/office/drawing/2014/main" id="{62B6E514-5198-454F-8B88-6AE91DDE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6480" y="4024368"/>
              <a:ext cx="8620760" cy="2833632"/>
            </a:xfrm>
            <a:prstGeom prst="rect">
              <a:avLst/>
            </a:prstGeom>
          </p:spPr>
        </p:pic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E9A2C9C-29DC-40D2-8638-8FBCC939708B}"/>
                </a:ext>
              </a:extLst>
            </p:cNvPr>
            <p:cNvSpPr txBox="1"/>
            <p:nvPr/>
          </p:nvSpPr>
          <p:spPr>
            <a:xfrm rot="16200000">
              <a:off x="2968428" y="5310379"/>
              <a:ext cx="5834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50" dirty="0">
                  <a:solidFill>
                    <a:schemeClr val="bg1">
                      <a:lumMod val="95000"/>
                    </a:schemeClr>
                  </a:solidFill>
                </a:rPr>
                <a:t>500px</a:t>
              </a:r>
            </a:p>
          </p:txBody>
        </p: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35801AFC-3F51-4C4F-837B-088C0CE6D4E9}"/>
                </a:ext>
              </a:extLst>
            </p:cNvPr>
            <p:cNvCxnSpPr>
              <a:cxnSpLocks/>
            </p:cNvCxnSpPr>
            <p:nvPr/>
          </p:nvCxnSpPr>
          <p:spPr>
            <a:xfrm>
              <a:off x="3457062" y="3903579"/>
              <a:ext cx="0" cy="295442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870C07DB-4783-44F0-9A31-C997FE495996}"/>
                </a:ext>
              </a:extLst>
            </p:cNvPr>
            <p:cNvCxnSpPr>
              <a:cxnSpLocks/>
            </p:cNvCxnSpPr>
            <p:nvPr/>
          </p:nvCxnSpPr>
          <p:spPr>
            <a:xfrm>
              <a:off x="3260162" y="4024368"/>
              <a:ext cx="4423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diritto 65">
              <a:extLst>
                <a:ext uri="{FF2B5EF4-FFF2-40B4-BE49-F238E27FC236}">
                  <a16:creationId xmlns:a16="http://schemas.microsoft.com/office/drawing/2014/main" id="{A5615C7E-3479-47E3-A139-98119F6DF1BE}"/>
                </a:ext>
              </a:extLst>
            </p:cNvPr>
            <p:cNvCxnSpPr>
              <a:cxnSpLocks/>
            </p:cNvCxnSpPr>
            <p:nvPr/>
          </p:nvCxnSpPr>
          <p:spPr>
            <a:xfrm>
              <a:off x="3334265" y="6859164"/>
              <a:ext cx="29417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2CCB6A45-6380-467A-82FC-3CD703CCC238}"/>
                </a:ext>
              </a:extLst>
            </p:cNvPr>
            <p:cNvCxnSpPr>
              <a:cxnSpLocks/>
            </p:cNvCxnSpPr>
            <p:nvPr/>
          </p:nvCxnSpPr>
          <p:spPr>
            <a:xfrm>
              <a:off x="3506271" y="3903579"/>
              <a:ext cx="8712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D7859AA7-ABF2-473C-8030-473D21FD5B5D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92" y="3809999"/>
              <a:ext cx="0" cy="180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FC4EC4FE-577C-44A7-9648-8880B6785C0B}"/>
                </a:ext>
              </a:extLst>
            </p:cNvPr>
            <p:cNvCxnSpPr>
              <a:cxnSpLocks/>
            </p:cNvCxnSpPr>
            <p:nvPr/>
          </p:nvCxnSpPr>
          <p:spPr>
            <a:xfrm>
              <a:off x="4352993" y="3801982"/>
              <a:ext cx="0" cy="180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A791E2B7-7540-4196-B74E-1D994BF26D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8396" y="3804660"/>
              <a:ext cx="0" cy="180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C4EF3777-77ED-4023-8400-21158562BD7A}"/>
                </a:ext>
              </a:extLst>
            </p:cNvPr>
            <p:cNvSpPr txBox="1"/>
            <p:nvPr/>
          </p:nvSpPr>
          <p:spPr>
            <a:xfrm>
              <a:off x="7605126" y="3513054"/>
              <a:ext cx="5834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dirty="0">
                  <a:solidFill>
                    <a:schemeClr val="bg1">
                      <a:lumMod val="95000"/>
                    </a:schemeClr>
                  </a:solidFill>
                </a:rPr>
                <a:t>h1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422EAC01-726F-4D16-978A-57323B807E96}"/>
                </a:ext>
              </a:extLst>
            </p:cNvPr>
            <p:cNvSpPr txBox="1"/>
            <p:nvPr/>
          </p:nvSpPr>
          <p:spPr>
            <a:xfrm>
              <a:off x="3684822" y="3513054"/>
              <a:ext cx="5834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dirty="0" err="1">
                  <a:solidFill>
                    <a:schemeClr val="bg1">
                      <a:lumMod val="95000"/>
                    </a:schemeClr>
                  </a:solidFill>
                </a:rPr>
                <a:t>nav</a:t>
              </a:r>
              <a:endParaRPr lang="it-IT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DF4EA215-8C77-4B2C-B53A-C8351F3B76FA}"/>
                </a:ext>
              </a:extLst>
            </p:cNvPr>
            <p:cNvSpPr txBox="1"/>
            <p:nvPr/>
          </p:nvSpPr>
          <p:spPr>
            <a:xfrm>
              <a:off x="11566858" y="3513054"/>
              <a:ext cx="5834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dirty="0">
                  <a:solidFill>
                    <a:schemeClr val="bg1">
                      <a:lumMod val="95000"/>
                    </a:schemeClr>
                  </a:solidFill>
                </a:rPr>
                <a:t>div</a:t>
              </a:r>
            </a:p>
          </p:txBody>
        </p:sp>
        <p:sp>
          <p:nvSpPr>
            <p:cNvPr id="89" name="Parentesi quadra aperta 88">
              <a:extLst>
                <a:ext uri="{FF2B5EF4-FFF2-40B4-BE49-F238E27FC236}">
                  <a16:creationId xmlns:a16="http://schemas.microsoft.com/office/drawing/2014/main" id="{66278AB0-B143-4978-8835-6C9A77C18CD9}"/>
                </a:ext>
              </a:extLst>
            </p:cNvPr>
            <p:cNvSpPr/>
            <p:nvPr/>
          </p:nvSpPr>
          <p:spPr>
            <a:xfrm flipH="1">
              <a:off x="9224577" y="4732765"/>
              <a:ext cx="144639" cy="833488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0" name="Parentesi quadra aperta 89">
              <a:extLst>
                <a:ext uri="{FF2B5EF4-FFF2-40B4-BE49-F238E27FC236}">
                  <a16:creationId xmlns:a16="http://schemas.microsoft.com/office/drawing/2014/main" id="{3A0D45D4-1B74-488F-80BA-43A0AC2D7C27}"/>
                </a:ext>
              </a:extLst>
            </p:cNvPr>
            <p:cNvSpPr/>
            <p:nvPr/>
          </p:nvSpPr>
          <p:spPr>
            <a:xfrm>
              <a:off x="7007466" y="5952799"/>
              <a:ext cx="144639" cy="405594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2E0ABF62-5D8E-40EB-B04D-4716BCC7CC67}"/>
                </a:ext>
              </a:extLst>
            </p:cNvPr>
            <p:cNvSpPr txBox="1"/>
            <p:nvPr/>
          </p:nvSpPr>
          <p:spPr>
            <a:xfrm>
              <a:off x="9521448" y="4732765"/>
              <a:ext cx="2188420" cy="823302"/>
            </a:xfrm>
            <a:prstGeom prst="rect">
              <a:avLst/>
            </a:prstGeom>
            <a:solidFill>
              <a:schemeClr val="bg1">
                <a:lumMod val="75000"/>
                <a:alpha val="62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h1 Strong</a:t>
              </a:r>
              <a:r>
                <a:rPr lang="it-IT" sz="1600" dirty="0"/>
                <a:t> </a:t>
              </a:r>
            </a:p>
            <a:p>
              <a:r>
                <a:rPr lang="en-US" sz="1050" dirty="0"/>
                <a:t>  font-weight: 900;</a:t>
              </a:r>
            </a:p>
            <a:p>
              <a:r>
                <a:rPr lang="en-US" sz="1050" dirty="0"/>
                <a:t>  font-size: 7em; (12x7x2=168px)</a:t>
              </a:r>
            </a:p>
            <a:p>
              <a:r>
                <a:rPr lang="en-US" sz="1050" dirty="0"/>
                <a:t>  letter-spacing: 25px;</a:t>
              </a:r>
              <a:endParaRPr lang="it-IT" sz="1050" dirty="0"/>
            </a:p>
          </p:txBody>
        </p:sp>
        <p:sp>
          <p:nvSpPr>
            <p:cNvPr id="95" name="CasellaDiTesto 94">
              <a:extLst>
                <a:ext uri="{FF2B5EF4-FFF2-40B4-BE49-F238E27FC236}">
                  <a16:creationId xmlns:a16="http://schemas.microsoft.com/office/drawing/2014/main" id="{F71C9357-B9E9-461F-A9C8-6379CF835218}"/>
                </a:ext>
              </a:extLst>
            </p:cNvPr>
            <p:cNvSpPr txBox="1"/>
            <p:nvPr/>
          </p:nvSpPr>
          <p:spPr>
            <a:xfrm>
              <a:off x="4968126" y="5810398"/>
              <a:ext cx="2039340" cy="738664"/>
            </a:xfrm>
            <a:prstGeom prst="rect">
              <a:avLst/>
            </a:prstGeom>
            <a:solidFill>
              <a:schemeClr val="bg1">
                <a:lumMod val="75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t-IT" sz="1050" dirty="0"/>
                <a:t>h1 </a:t>
              </a:r>
              <a:r>
                <a:rPr lang="it-IT" sz="1050" dirty="0" err="1"/>
                <a:t>a.Button</a:t>
              </a:r>
              <a:r>
                <a:rPr lang="it-IT" sz="1050" dirty="0"/>
                <a:t> eredita :</a:t>
              </a:r>
            </a:p>
            <a:p>
              <a:r>
                <a:rPr lang="en-US" sz="1050" dirty="0"/>
                <a:t>  font-size: 2em; (12x2=24px)</a:t>
              </a:r>
            </a:p>
            <a:p>
              <a:r>
                <a:rPr lang="en-US" sz="1050" dirty="0"/>
                <a:t>  color</a:t>
              </a:r>
              <a:r>
                <a:rPr lang="it-IT" sz="1050" dirty="0"/>
                <a:t>: black;</a:t>
              </a:r>
              <a:endParaRPr lang="en-US" sz="1050" dirty="0"/>
            </a:p>
            <a:p>
              <a:r>
                <a:rPr lang="en-US" sz="1050" dirty="0"/>
                <a:t>  </a:t>
              </a:r>
              <a:r>
                <a:rPr lang="en-US" sz="1050" dirty="0" err="1"/>
                <a:t>caratteristiche</a:t>
              </a:r>
              <a:r>
                <a:rPr lang="en-US" sz="1050" dirty="0"/>
                <a:t> di </a:t>
              </a:r>
              <a:r>
                <a:rPr lang="en-US" sz="1050" dirty="0" err="1"/>
                <a:t>a.button</a:t>
              </a:r>
              <a:endParaRPr lang="en-US" sz="1050" dirty="0"/>
            </a:p>
          </p:txBody>
        </p: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5E12FF3B-6719-42B1-ABCB-73D8E09F1CBC}"/>
                </a:ext>
              </a:extLst>
            </p:cNvPr>
            <p:cNvSpPr txBox="1"/>
            <p:nvPr/>
          </p:nvSpPr>
          <p:spPr>
            <a:xfrm>
              <a:off x="9370677" y="4105447"/>
              <a:ext cx="1911132" cy="577081"/>
            </a:xfrm>
            <a:prstGeom prst="rect">
              <a:avLst/>
            </a:prstGeom>
            <a:solidFill>
              <a:schemeClr val="bg1">
                <a:lumMod val="75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t-IT" sz="1050" dirty="0"/>
                <a:t>div </a:t>
              </a:r>
              <a:r>
                <a:rPr lang="it-IT" sz="1050" dirty="0" err="1"/>
                <a:t>a.Button</a:t>
              </a:r>
              <a:r>
                <a:rPr lang="it-IT" sz="1050" dirty="0"/>
                <a:t> </a:t>
              </a:r>
            </a:p>
            <a:p>
              <a:r>
                <a:rPr lang="en-US" sz="1050" dirty="0"/>
                <a:t>  color: </a:t>
              </a:r>
              <a:r>
                <a:rPr lang="en-US" sz="1050" dirty="0" err="1"/>
                <a:t>rgb</a:t>
              </a:r>
              <a:r>
                <a:rPr lang="en-US" sz="1050" dirty="0"/>
                <a:t>(115, 150, 0);</a:t>
              </a:r>
            </a:p>
            <a:p>
              <a:r>
                <a:rPr lang="en-US" sz="1050" dirty="0"/>
                <a:t>  background-color: white;</a:t>
              </a:r>
              <a:endParaRPr lang="it-IT" sz="1050" dirty="0"/>
            </a:p>
          </p:txBody>
        </p:sp>
        <p:sp>
          <p:nvSpPr>
            <p:cNvPr id="97" name="Parentesi quadra aperta 96">
              <a:extLst>
                <a:ext uri="{FF2B5EF4-FFF2-40B4-BE49-F238E27FC236}">
                  <a16:creationId xmlns:a16="http://schemas.microsoft.com/office/drawing/2014/main" id="{FF567299-3007-4F2A-98EB-99F75A6A445A}"/>
                </a:ext>
              </a:extLst>
            </p:cNvPr>
            <p:cNvSpPr/>
            <p:nvPr/>
          </p:nvSpPr>
          <p:spPr>
            <a:xfrm>
              <a:off x="11385669" y="4146302"/>
              <a:ext cx="119461" cy="388266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50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059BA95-94B3-486C-8C2A-C1E503E37D90}"/>
              </a:ext>
            </a:extLst>
          </p:cNvPr>
          <p:cNvSpPr/>
          <p:nvPr/>
        </p:nvSpPr>
        <p:spPr>
          <a:xfrm>
            <a:off x="-11801" y="-15113"/>
            <a:ext cx="1129284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585F78-29A5-479C-84DA-CF1DC76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211" y="118409"/>
            <a:ext cx="2546900" cy="6654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u="sng" dirty="0"/>
              <a:t>NAV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B124019-85D8-46B0-81DA-27C5F52C3D21}"/>
              </a:ext>
            </a:extLst>
          </p:cNvPr>
          <p:cNvSpPr txBox="1"/>
          <p:nvPr/>
        </p:nvSpPr>
        <p:spPr>
          <a:xfrm>
            <a:off x="8143765" y="783889"/>
            <a:ext cx="3137274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HTML 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id="menu"&gt;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"&gt;Home&lt;/a&gt;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"&gt;Spazi&lt;/a&gt;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"&gt;Servizi&lt;/a&gt;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&lt;a 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"&gt;Eventi&lt;/a&gt;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&lt;/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5801AFC-3F51-4C4F-837B-088C0CE6D4E9}"/>
              </a:ext>
            </a:extLst>
          </p:cNvPr>
          <p:cNvCxnSpPr>
            <a:cxnSpLocks/>
          </p:cNvCxnSpPr>
          <p:nvPr/>
        </p:nvCxnSpPr>
        <p:spPr>
          <a:xfrm>
            <a:off x="2451809" y="15113"/>
            <a:ext cx="11801" cy="68277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139D7840-309E-4CE3-80EB-6461BB5FA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9937" b="10495"/>
          <a:stretch/>
        </p:blipFill>
        <p:spPr>
          <a:xfrm>
            <a:off x="-11319" y="15113"/>
            <a:ext cx="2340592" cy="6842887"/>
          </a:xfrm>
          <a:prstGeom prst="rect">
            <a:avLst/>
          </a:prstGeom>
        </p:spPr>
      </p:pic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622AE6E-E0BA-42E4-94B1-5AD3B723ADCD}"/>
              </a:ext>
            </a:extLst>
          </p:cNvPr>
          <p:cNvCxnSpPr>
            <a:cxnSpLocks/>
          </p:cNvCxnSpPr>
          <p:nvPr/>
        </p:nvCxnSpPr>
        <p:spPr>
          <a:xfrm>
            <a:off x="2353196" y="15113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1B02BB2-9B05-483B-A4F7-1D4C8FCAAD39}"/>
              </a:ext>
            </a:extLst>
          </p:cNvPr>
          <p:cNvSpPr txBox="1"/>
          <p:nvPr/>
        </p:nvSpPr>
        <p:spPr>
          <a:xfrm flipH="1">
            <a:off x="2402391" y="98141"/>
            <a:ext cx="10261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30px </a:t>
            </a:r>
            <a:r>
              <a:rPr lang="it-IT" sz="1050" dirty="0" err="1">
                <a:solidFill>
                  <a:schemeClr val="bg1">
                    <a:lumMod val="95000"/>
                  </a:schemeClr>
                </a:solidFill>
              </a:rPr>
              <a:t>margin</a:t>
            </a:r>
            <a:endParaRPr lang="it-IT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9663CCD-81BD-4CB8-81E7-0A1C824CBA73}"/>
              </a:ext>
            </a:extLst>
          </p:cNvPr>
          <p:cNvSpPr txBox="1"/>
          <p:nvPr/>
        </p:nvSpPr>
        <p:spPr>
          <a:xfrm flipH="1">
            <a:off x="2451689" y="712843"/>
            <a:ext cx="10404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18px font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664F1B8-8208-4974-934B-6CFE9A95D207}"/>
              </a:ext>
            </a:extLst>
          </p:cNvPr>
          <p:cNvCxnSpPr>
            <a:cxnSpLocks/>
          </p:cNvCxnSpPr>
          <p:nvPr/>
        </p:nvCxnSpPr>
        <p:spPr>
          <a:xfrm>
            <a:off x="2361809" y="694462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B29CFC7-CECF-42E1-8ADE-35C31F06827B}"/>
              </a:ext>
            </a:extLst>
          </p:cNvPr>
          <p:cNvCxnSpPr>
            <a:cxnSpLocks/>
          </p:cNvCxnSpPr>
          <p:nvPr/>
        </p:nvCxnSpPr>
        <p:spPr>
          <a:xfrm>
            <a:off x="2361809" y="482552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794FF51A-C78B-4791-92DA-DE5E40222FF0}"/>
              </a:ext>
            </a:extLst>
          </p:cNvPr>
          <p:cNvCxnSpPr>
            <a:cxnSpLocks/>
          </p:cNvCxnSpPr>
          <p:nvPr/>
        </p:nvCxnSpPr>
        <p:spPr>
          <a:xfrm>
            <a:off x="2373610" y="1231624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F37D5DF-E9F0-4703-973A-364D3874ACED}"/>
              </a:ext>
            </a:extLst>
          </p:cNvPr>
          <p:cNvCxnSpPr>
            <a:cxnSpLocks/>
          </p:cNvCxnSpPr>
          <p:nvPr/>
        </p:nvCxnSpPr>
        <p:spPr>
          <a:xfrm>
            <a:off x="2361809" y="976695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61791D1-DE72-4DDC-93EC-ADDB09522280}"/>
              </a:ext>
            </a:extLst>
          </p:cNvPr>
          <p:cNvSpPr txBox="1"/>
          <p:nvPr/>
        </p:nvSpPr>
        <p:spPr>
          <a:xfrm flipH="1">
            <a:off x="2443196" y="473199"/>
            <a:ext cx="10404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it-IT" sz="1050" dirty="0" err="1">
                <a:solidFill>
                  <a:schemeClr val="bg1">
                    <a:lumMod val="95000"/>
                  </a:schemeClr>
                </a:solidFill>
              </a:rPr>
              <a:t>padding</a:t>
            </a:r>
            <a:endParaRPr lang="it-IT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82CE00B-D605-42BC-8BA3-58DBD1B9E922}"/>
              </a:ext>
            </a:extLst>
          </p:cNvPr>
          <p:cNvSpPr txBox="1"/>
          <p:nvPr/>
        </p:nvSpPr>
        <p:spPr>
          <a:xfrm flipH="1">
            <a:off x="2451689" y="977710"/>
            <a:ext cx="10404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it-IT" sz="1050" dirty="0" err="1">
                <a:solidFill>
                  <a:schemeClr val="bg1">
                    <a:lumMod val="95000"/>
                  </a:schemeClr>
                </a:solidFill>
              </a:rPr>
              <a:t>padding</a:t>
            </a:r>
            <a:endParaRPr lang="it-IT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98CAE46-C9DB-4D22-BCD7-C7600B394852}"/>
              </a:ext>
            </a:extLst>
          </p:cNvPr>
          <p:cNvSpPr txBox="1"/>
          <p:nvPr/>
        </p:nvSpPr>
        <p:spPr>
          <a:xfrm flipH="1">
            <a:off x="2402391" y="1337707"/>
            <a:ext cx="10261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30px </a:t>
            </a:r>
            <a:r>
              <a:rPr lang="it-IT" sz="1050" dirty="0" err="1">
                <a:solidFill>
                  <a:schemeClr val="bg1">
                    <a:lumMod val="95000"/>
                  </a:schemeClr>
                </a:solidFill>
              </a:rPr>
              <a:t>margin</a:t>
            </a:r>
            <a:endParaRPr lang="it-IT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DCCDE05-0E34-4F11-84B7-65D91BB4F957}"/>
              </a:ext>
            </a:extLst>
          </p:cNvPr>
          <p:cNvCxnSpPr>
            <a:cxnSpLocks/>
          </p:cNvCxnSpPr>
          <p:nvPr/>
        </p:nvCxnSpPr>
        <p:spPr>
          <a:xfrm>
            <a:off x="2361809" y="1664759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F490638A-DCB9-4CCB-A1F6-1BF7D73F7F5E}"/>
              </a:ext>
            </a:extLst>
          </p:cNvPr>
          <p:cNvCxnSpPr>
            <a:cxnSpLocks/>
          </p:cNvCxnSpPr>
          <p:nvPr/>
        </p:nvCxnSpPr>
        <p:spPr>
          <a:xfrm>
            <a:off x="2373610" y="3423709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5362BAB8-F368-4155-ACB8-81A578D5FACA}"/>
              </a:ext>
            </a:extLst>
          </p:cNvPr>
          <p:cNvCxnSpPr>
            <a:cxnSpLocks/>
          </p:cNvCxnSpPr>
          <p:nvPr/>
        </p:nvCxnSpPr>
        <p:spPr>
          <a:xfrm>
            <a:off x="2374319" y="5169959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F816DD7B-D855-47DD-BCA9-7FD09E68B8AA}"/>
              </a:ext>
            </a:extLst>
          </p:cNvPr>
          <p:cNvCxnSpPr>
            <a:cxnSpLocks/>
          </p:cNvCxnSpPr>
          <p:nvPr/>
        </p:nvCxnSpPr>
        <p:spPr>
          <a:xfrm>
            <a:off x="2381448" y="6842887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A0340-5692-4E85-9F68-EBB31402EA75}"/>
              </a:ext>
            </a:extLst>
          </p:cNvPr>
          <p:cNvSpPr txBox="1"/>
          <p:nvPr/>
        </p:nvSpPr>
        <p:spPr>
          <a:xfrm>
            <a:off x="3380680" y="2247747"/>
            <a:ext cx="4648116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font-family: "Open Sans", sans-serif;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font-style: normal;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text-align: center;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letter-spacing: 1px;</a:t>
            </a:r>
            <a:endParaRPr lang="it-IT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10px 15px;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background-color: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 150, 0);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3px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 150, 0);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5px;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30px;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0A49DFC-C321-400E-977A-7DFBAC048EC9}"/>
              </a:ext>
            </a:extLst>
          </p:cNvPr>
          <p:cNvSpPr txBox="1"/>
          <p:nvPr/>
        </p:nvSpPr>
        <p:spPr>
          <a:xfrm>
            <a:off x="4005833" y="582398"/>
            <a:ext cx="35606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#menu{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display: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font-size: 1.5em; (12x1.5=18px) 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color: white;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C212BCC-7B01-40F9-B1F3-3EBBBFCAF73D}"/>
              </a:ext>
            </a:extLst>
          </p:cNvPr>
          <p:cNvSpPr txBox="1"/>
          <p:nvPr/>
        </p:nvSpPr>
        <p:spPr>
          <a:xfrm>
            <a:off x="3380680" y="5286559"/>
            <a:ext cx="28542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color: </a:t>
            </a:r>
            <a:r>
              <a:rPr lang="it-IT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 150, 0);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background-color: white;</a:t>
            </a:r>
          </a:p>
          <a:p>
            <a:r>
              <a:rPr lang="it-IT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B1877FB-634B-4C29-9512-789445DBF6AC}"/>
              </a:ext>
            </a:extLst>
          </p:cNvPr>
          <p:cNvSpPr txBox="1"/>
          <p:nvPr/>
        </p:nvSpPr>
        <p:spPr>
          <a:xfrm>
            <a:off x="7980473" y="4500562"/>
            <a:ext cx="3935186" cy="738664"/>
          </a:xfrm>
          <a:prstGeom prst="rect">
            <a:avLst/>
          </a:prstGeom>
          <a:solidFill>
            <a:schemeClr val="tx2"/>
          </a:solidFill>
          <a:ln w="177800" cap="sq">
            <a:solidFill>
              <a:schemeClr val="tx2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Nel passaggio alla versione mobile il campo </a:t>
            </a:r>
            <a:r>
              <a:rPr lang="it-IT" sz="1400" dirty="0" err="1">
                <a:solidFill>
                  <a:schemeClr val="bg1"/>
                </a:solidFill>
              </a:rPr>
              <a:t>nav</a:t>
            </a:r>
            <a:r>
              <a:rPr lang="it-IT" sz="1400" dirty="0">
                <a:solidFill>
                  <a:schemeClr val="bg1"/>
                </a:solidFill>
              </a:rPr>
              <a:t> cambia parametro display da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a none.</a:t>
            </a:r>
          </a:p>
          <a:p>
            <a:r>
              <a:rPr lang="it-IT" sz="1400" dirty="0" err="1">
                <a:solidFill>
                  <a:schemeClr val="bg1"/>
                </a:solidFill>
              </a:rPr>
              <a:t>Verra</a:t>
            </a:r>
            <a:r>
              <a:rPr lang="it-IT" sz="1400" dirty="0">
                <a:solidFill>
                  <a:schemeClr val="bg1"/>
                </a:solidFill>
              </a:rPr>
              <a:t> quindi sostituito dal div #iconamenu</a:t>
            </a:r>
          </a:p>
        </p:txBody>
      </p:sp>
    </p:spTree>
    <p:extLst>
      <p:ext uri="{BB962C8B-B14F-4D97-AF65-F5344CB8AC3E}">
        <p14:creationId xmlns:p14="http://schemas.microsoft.com/office/powerpoint/2010/main" val="1508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Elemento grafico 173">
            <a:extLst>
              <a:ext uri="{FF2B5EF4-FFF2-40B4-BE49-F238E27FC236}">
                <a16:creationId xmlns:a16="http://schemas.microsoft.com/office/drawing/2014/main" id="{B3776575-0CB3-41EF-815F-ED5DDB834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4" r="1668" b="124"/>
          <a:stretch/>
        </p:blipFill>
        <p:spPr>
          <a:xfrm>
            <a:off x="5113779" y="838096"/>
            <a:ext cx="3344421" cy="6002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0EF3EE0-631A-41B6-AF92-B879AC34CC41}"/>
              </a:ext>
            </a:extLst>
          </p:cNvPr>
          <p:cNvSpPr txBox="1">
            <a:spLocks/>
          </p:cNvSpPr>
          <p:nvPr/>
        </p:nvSpPr>
        <p:spPr>
          <a:xfrm>
            <a:off x="61465" y="168516"/>
            <a:ext cx="1534160" cy="528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u="sng" dirty="0"/>
              <a:t>MAIN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A6C73701-6592-48A1-8497-00EC61B30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b="218"/>
          <a:stretch/>
        </p:blipFill>
        <p:spPr>
          <a:xfrm>
            <a:off x="7789516" y="587295"/>
            <a:ext cx="4257157" cy="5570328"/>
          </a:xfrm>
          <a:prstGeom prst="rect">
            <a:avLst/>
          </a:prstGeom>
          <a:effectLst>
            <a:glow rad="457200">
              <a:schemeClr val="tx1">
                <a:alpha val="40000"/>
              </a:schemeClr>
            </a:glow>
          </a:effectLst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93993A4-7D83-4B8F-A27F-1A51FBC0A5C0}"/>
              </a:ext>
            </a:extLst>
          </p:cNvPr>
          <p:cNvSpPr txBox="1"/>
          <p:nvPr/>
        </p:nvSpPr>
        <p:spPr>
          <a:xfrm>
            <a:off x="7812806" y="288765"/>
            <a:ext cx="488272" cy="21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10%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7D1E5E7C-FDDE-4764-B162-2943D3F7E088}"/>
              </a:ext>
            </a:extLst>
          </p:cNvPr>
          <p:cNvCxnSpPr>
            <a:cxnSpLocks/>
          </p:cNvCxnSpPr>
          <p:nvPr/>
        </p:nvCxnSpPr>
        <p:spPr>
          <a:xfrm>
            <a:off x="8171140" y="318079"/>
            <a:ext cx="35436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0043C1B-DB45-4E84-A2A4-3CB1064405A6}"/>
              </a:ext>
            </a:extLst>
          </p:cNvPr>
          <p:cNvCxnSpPr>
            <a:cxnSpLocks/>
          </p:cNvCxnSpPr>
          <p:nvPr/>
        </p:nvCxnSpPr>
        <p:spPr>
          <a:xfrm flipH="1" flipV="1">
            <a:off x="7819508" y="439254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31EC68A3-F20E-48E6-96F7-0DFB8D81AF05}"/>
              </a:ext>
            </a:extLst>
          </p:cNvPr>
          <p:cNvCxnSpPr>
            <a:cxnSpLocks/>
          </p:cNvCxnSpPr>
          <p:nvPr/>
        </p:nvCxnSpPr>
        <p:spPr>
          <a:xfrm>
            <a:off x="7751079" y="489180"/>
            <a:ext cx="439097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24B286E6-47B5-469E-AC6F-FF687D5F9776}"/>
              </a:ext>
            </a:extLst>
          </p:cNvPr>
          <p:cNvCxnSpPr>
            <a:cxnSpLocks/>
          </p:cNvCxnSpPr>
          <p:nvPr/>
        </p:nvCxnSpPr>
        <p:spPr>
          <a:xfrm flipV="1">
            <a:off x="8227843" y="280872"/>
            <a:ext cx="0" cy="2391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2C6CFED-5B53-4285-B4DD-E104E24C9F6E}"/>
              </a:ext>
            </a:extLst>
          </p:cNvPr>
          <p:cNvSpPr txBox="1"/>
          <p:nvPr/>
        </p:nvSpPr>
        <p:spPr>
          <a:xfrm flipH="1">
            <a:off x="11632740" y="269343"/>
            <a:ext cx="504508" cy="2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10%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CE8C66E8-003B-470F-A45F-C923018EE077}"/>
              </a:ext>
            </a:extLst>
          </p:cNvPr>
          <p:cNvCxnSpPr>
            <a:cxnSpLocks/>
          </p:cNvCxnSpPr>
          <p:nvPr/>
        </p:nvCxnSpPr>
        <p:spPr>
          <a:xfrm flipH="1" flipV="1">
            <a:off x="12081802" y="432676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19D960EC-9511-41A1-A09D-3FFC552405F4}"/>
              </a:ext>
            </a:extLst>
          </p:cNvPr>
          <p:cNvCxnSpPr>
            <a:cxnSpLocks/>
          </p:cNvCxnSpPr>
          <p:nvPr/>
        </p:nvCxnSpPr>
        <p:spPr>
          <a:xfrm flipV="1">
            <a:off x="11633836" y="280872"/>
            <a:ext cx="0" cy="2347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EAFB7AB9-CB59-4997-B76B-6CFA208F98F7}"/>
              </a:ext>
            </a:extLst>
          </p:cNvPr>
          <p:cNvCxnSpPr>
            <a:cxnSpLocks/>
          </p:cNvCxnSpPr>
          <p:nvPr/>
        </p:nvCxnSpPr>
        <p:spPr>
          <a:xfrm flipH="1" flipV="1">
            <a:off x="9942966" y="240534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1B206B25-2399-4080-8EC2-B9D37673AC74}"/>
              </a:ext>
            </a:extLst>
          </p:cNvPr>
          <p:cNvSpPr txBox="1"/>
          <p:nvPr/>
        </p:nvSpPr>
        <p:spPr>
          <a:xfrm flipH="1">
            <a:off x="9030649" y="123529"/>
            <a:ext cx="539670" cy="2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50%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998385F-5F21-4769-A796-28B1733BBC4F}"/>
              </a:ext>
            </a:extLst>
          </p:cNvPr>
          <p:cNvSpPr txBox="1"/>
          <p:nvPr/>
        </p:nvSpPr>
        <p:spPr>
          <a:xfrm rot="16200000">
            <a:off x="7603407" y="807017"/>
            <a:ext cx="716186" cy="29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#intro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8CC3926-0004-4067-A425-D78F34CEC9D7}"/>
              </a:ext>
            </a:extLst>
          </p:cNvPr>
          <p:cNvSpPr txBox="1"/>
          <p:nvPr/>
        </p:nvSpPr>
        <p:spPr>
          <a:xfrm rot="16200000">
            <a:off x="7409553" y="2113600"/>
            <a:ext cx="1042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#img-text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A2A5FCE9-CED0-432D-808D-FE6DD7BFF229}"/>
              </a:ext>
            </a:extLst>
          </p:cNvPr>
          <p:cNvSpPr txBox="1"/>
          <p:nvPr/>
        </p:nvSpPr>
        <p:spPr>
          <a:xfrm flipH="1">
            <a:off x="10551271" y="112964"/>
            <a:ext cx="7049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131" name="Parentesi quadra aperta 130">
            <a:extLst>
              <a:ext uri="{FF2B5EF4-FFF2-40B4-BE49-F238E27FC236}">
                <a16:creationId xmlns:a16="http://schemas.microsoft.com/office/drawing/2014/main" id="{62F4BEB8-1C47-400F-933E-4CEA7CCAB6FB}"/>
              </a:ext>
            </a:extLst>
          </p:cNvPr>
          <p:cNvSpPr/>
          <p:nvPr/>
        </p:nvSpPr>
        <p:spPr>
          <a:xfrm rot="16200000">
            <a:off x="10674828" y="3536457"/>
            <a:ext cx="105123" cy="1729422"/>
          </a:xfrm>
          <a:prstGeom prst="lef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Parentesi quadra aperta 133">
            <a:extLst>
              <a:ext uri="{FF2B5EF4-FFF2-40B4-BE49-F238E27FC236}">
                <a16:creationId xmlns:a16="http://schemas.microsoft.com/office/drawing/2014/main" id="{D01739F2-F651-406E-BB91-F51BB4F42CE9}"/>
              </a:ext>
            </a:extLst>
          </p:cNvPr>
          <p:cNvSpPr/>
          <p:nvPr/>
        </p:nvSpPr>
        <p:spPr>
          <a:xfrm rot="16200000">
            <a:off x="8931765" y="3763099"/>
            <a:ext cx="92880" cy="1183950"/>
          </a:xfrm>
          <a:prstGeom prst="lef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CasellaDiTesto 171">
            <a:extLst>
              <a:ext uri="{FF2B5EF4-FFF2-40B4-BE49-F238E27FC236}">
                <a16:creationId xmlns:a16="http://schemas.microsoft.com/office/drawing/2014/main" id="{81E67FE3-9BCD-470D-8E7C-D733B5B45093}"/>
              </a:ext>
            </a:extLst>
          </p:cNvPr>
          <p:cNvSpPr txBox="1"/>
          <p:nvPr/>
        </p:nvSpPr>
        <p:spPr>
          <a:xfrm>
            <a:off x="4778169" y="1517033"/>
            <a:ext cx="2600823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effectLst/>
                <a:latin typeface="Consolas" panose="020B0609020204030204" pitchFamily="49" charset="0"/>
              </a:rPr>
              <a:t>#intro 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margin-right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50%;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max-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500px;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-items: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-start;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font-size: 2em;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color: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rgb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(115, 150, 0);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left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36740462-7BF8-4841-B7C2-50AE35EAD136}"/>
              </a:ext>
            </a:extLst>
          </p:cNvPr>
          <p:cNvSpPr txBox="1"/>
          <p:nvPr/>
        </p:nvSpPr>
        <p:spPr>
          <a:xfrm>
            <a:off x="5063524" y="4724406"/>
            <a:ext cx="2632241" cy="1954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effectLst/>
                <a:latin typeface="Consolas" panose="020B0609020204030204" pitchFamily="49" charset="0"/>
              </a:rPr>
              <a:t>#text-img 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80%;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display: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row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-reverse;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font-size: 1.7em;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font-weight: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lighter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font-style: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italic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-bottom: 10%;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71135AF-6B5C-4CCC-911F-DE54440917E7}"/>
              </a:ext>
            </a:extLst>
          </p:cNvPr>
          <p:cNvSpPr txBox="1"/>
          <p:nvPr/>
        </p:nvSpPr>
        <p:spPr>
          <a:xfrm rot="16200000">
            <a:off x="7363908" y="3792448"/>
            <a:ext cx="1143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#text-img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09876CF-DA9D-478B-AE36-7E52025A753A}"/>
              </a:ext>
            </a:extLst>
          </p:cNvPr>
          <p:cNvSpPr txBox="1"/>
          <p:nvPr/>
        </p:nvSpPr>
        <p:spPr>
          <a:xfrm>
            <a:off x="3766863" y="3231964"/>
            <a:ext cx="3659199" cy="138499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Gli item #text-img e #img-text hanno </a:t>
            </a:r>
          </a:p>
          <a:p>
            <a:r>
              <a:rPr lang="it-IT" sz="1400" dirty="0">
                <a:solidFill>
                  <a:schemeClr val="bg1"/>
                </a:solidFill>
              </a:rPr>
              <a:t>le stesse proprietà, </a:t>
            </a:r>
          </a:p>
          <a:p>
            <a:r>
              <a:rPr lang="it-IT" sz="1400" dirty="0">
                <a:solidFill>
                  <a:schemeClr val="bg1"/>
                </a:solidFill>
              </a:rPr>
              <a:t>solo la </a:t>
            </a:r>
            <a:r>
              <a:rPr lang="it-IT" sz="1400" dirty="0" err="1">
                <a:solidFill>
                  <a:schemeClr val="bg1"/>
                </a:solidFill>
              </a:rPr>
              <a:t>flex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direction</a:t>
            </a:r>
            <a:r>
              <a:rPr lang="it-IT" sz="1400" dirty="0">
                <a:solidFill>
                  <a:schemeClr val="bg1"/>
                </a:solidFill>
              </a:rPr>
              <a:t> cambia </a:t>
            </a:r>
          </a:p>
          <a:p>
            <a:r>
              <a:rPr lang="it-IT" sz="1400" dirty="0">
                <a:solidFill>
                  <a:schemeClr val="bg1"/>
                </a:solidFill>
              </a:rPr>
              <a:t>invertendo </a:t>
            </a:r>
            <a:r>
              <a:rPr lang="it-IT" sz="1400" dirty="0" err="1">
                <a:solidFill>
                  <a:schemeClr val="bg1"/>
                </a:solidFill>
              </a:rPr>
              <a:t>img</a:t>
            </a:r>
            <a:r>
              <a:rPr lang="it-IT" sz="1400" dirty="0">
                <a:solidFill>
                  <a:schemeClr val="bg1"/>
                </a:solidFill>
              </a:rPr>
              <a:t> e div grazie alla proprietà:</a:t>
            </a:r>
          </a:p>
          <a:p>
            <a:r>
              <a:rPr lang="it-IT" sz="1400" dirty="0">
                <a:solidFill>
                  <a:schemeClr val="bg1"/>
                </a:solidFill>
              </a:rPr>
              <a:t>  </a:t>
            </a:r>
            <a:r>
              <a:rPr lang="it-IT" sz="1400" dirty="0" err="1">
                <a:solidFill>
                  <a:schemeClr val="bg1"/>
                </a:solidFill>
              </a:rPr>
              <a:t>flex-direction</a:t>
            </a:r>
            <a:r>
              <a:rPr lang="it-IT" sz="1400" dirty="0">
                <a:solidFill>
                  <a:schemeClr val="bg1"/>
                </a:solidFill>
              </a:rPr>
              <a:t>: </a:t>
            </a:r>
            <a:r>
              <a:rPr lang="it-IT" sz="1400" dirty="0" err="1">
                <a:solidFill>
                  <a:schemeClr val="bg1"/>
                </a:solidFill>
              </a:rPr>
              <a:t>row</a:t>
            </a:r>
            <a:r>
              <a:rPr lang="it-IT" sz="1400" dirty="0">
                <a:solidFill>
                  <a:schemeClr val="bg1"/>
                </a:solidFill>
              </a:rPr>
              <a:t>-reverse;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699F043-521F-4AE5-B9CC-9007BD4B2A2D}"/>
              </a:ext>
            </a:extLst>
          </p:cNvPr>
          <p:cNvSpPr txBox="1"/>
          <p:nvPr/>
        </p:nvSpPr>
        <p:spPr>
          <a:xfrm rot="16200000">
            <a:off x="7295247" y="5265241"/>
            <a:ext cx="1271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#img-text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AADD0BB-B55F-48D0-96D0-D093A2944CFC}"/>
              </a:ext>
            </a:extLst>
          </p:cNvPr>
          <p:cNvCxnSpPr>
            <a:cxnSpLocks/>
          </p:cNvCxnSpPr>
          <p:nvPr/>
        </p:nvCxnSpPr>
        <p:spPr>
          <a:xfrm>
            <a:off x="8084675" y="596560"/>
            <a:ext cx="24462" cy="5555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2FB38F80-895B-4C69-87D0-C332085A91E4}"/>
              </a:ext>
            </a:extLst>
          </p:cNvPr>
          <p:cNvCxnSpPr>
            <a:cxnSpLocks/>
          </p:cNvCxnSpPr>
          <p:nvPr/>
        </p:nvCxnSpPr>
        <p:spPr>
          <a:xfrm>
            <a:off x="7998576" y="1463658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3B6AA19-CCBA-48F1-B17B-1BEA0328251D}"/>
              </a:ext>
            </a:extLst>
          </p:cNvPr>
          <p:cNvCxnSpPr>
            <a:cxnSpLocks/>
          </p:cNvCxnSpPr>
          <p:nvPr/>
        </p:nvCxnSpPr>
        <p:spPr>
          <a:xfrm>
            <a:off x="8020614" y="3187566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ED6B1374-5B70-44DB-B3BC-FA18681103E5}"/>
              </a:ext>
            </a:extLst>
          </p:cNvPr>
          <p:cNvCxnSpPr>
            <a:cxnSpLocks/>
          </p:cNvCxnSpPr>
          <p:nvPr/>
        </p:nvCxnSpPr>
        <p:spPr>
          <a:xfrm>
            <a:off x="8019137" y="4693418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B93E8FF-A837-49E3-BB1A-66259D0550B3}"/>
              </a:ext>
            </a:extLst>
          </p:cNvPr>
          <p:cNvSpPr txBox="1"/>
          <p:nvPr/>
        </p:nvSpPr>
        <p:spPr>
          <a:xfrm>
            <a:off x="236381" y="788272"/>
            <a:ext cx="349402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HTML</a:t>
            </a:r>
          </a:p>
          <a:p>
            <a:r>
              <a:rPr lang="it-IT" sz="1100" dirty="0">
                <a:solidFill>
                  <a:schemeClr val="bg1"/>
                </a:solidFill>
              </a:rPr>
              <a:t>&lt;</a:t>
            </a:r>
            <a:r>
              <a:rPr lang="it-IT" sz="1100" dirty="0" err="1">
                <a:solidFill>
                  <a:schemeClr val="bg1"/>
                </a:solidFill>
              </a:rPr>
              <a:t>main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&lt;div id="intro"&gt;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     &lt;h1&gt; … &lt;/h1&gt;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&lt;/div&gt;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  &lt;div id="</a:t>
            </a:r>
            <a:r>
              <a:rPr lang="en-US" sz="1100" dirty="0" err="1">
                <a:solidFill>
                  <a:schemeClr val="bg1"/>
                </a:solidFill>
              </a:rPr>
              <a:t>img</a:t>
            </a:r>
            <a:r>
              <a:rPr lang="en-US" sz="1100" dirty="0">
                <a:solidFill>
                  <a:schemeClr val="bg1"/>
                </a:solidFill>
              </a:rPr>
              <a:t>-text"&gt;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</a:t>
            </a:r>
            <a:r>
              <a:rPr lang="en-US" sz="1100" dirty="0" err="1">
                <a:solidFill>
                  <a:schemeClr val="bg1"/>
                </a:solidFill>
              </a:rPr>
              <a:t>img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src</a:t>
            </a:r>
            <a:r>
              <a:rPr lang="en-US" sz="1100" dirty="0">
                <a:solidFill>
                  <a:schemeClr val="bg1"/>
                </a:solidFill>
              </a:rPr>
              <a:t>=…/&gt;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&lt;div&gt;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&lt;h1&gt;   …   &lt;/h1&gt;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&lt;p&gt;   …   &lt;/p&gt;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&lt;a class="button"&gt;   …   &lt;/a&gt;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&lt;/div&gt;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&lt;/div&gt;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   &lt;div id=“text-</a:t>
            </a:r>
            <a:r>
              <a:rPr lang="en-US" sz="1100" dirty="0" err="1">
                <a:solidFill>
                  <a:schemeClr val="bg1"/>
                </a:solidFill>
              </a:rPr>
              <a:t>img</a:t>
            </a:r>
            <a:r>
              <a:rPr lang="en-US" sz="1100" dirty="0">
                <a:solidFill>
                  <a:schemeClr val="bg1"/>
                </a:solidFill>
              </a:rPr>
              <a:t> "&gt;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</a:t>
            </a:r>
            <a:r>
              <a:rPr lang="en-US" sz="1100" dirty="0" err="1">
                <a:solidFill>
                  <a:schemeClr val="bg1"/>
                </a:solidFill>
              </a:rPr>
              <a:t>img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src</a:t>
            </a:r>
            <a:r>
              <a:rPr lang="en-US" sz="1100" dirty="0">
                <a:solidFill>
                  <a:schemeClr val="bg1"/>
                </a:solidFill>
              </a:rPr>
              <a:t>=…/&gt;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&lt;div&gt;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&lt;h1&gt;   …   &lt;/h1&gt;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&lt;p&gt;   …   &lt;/p&gt;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   &lt;a class="button"&gt;   …   &lt;/a&gt;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&lt;/div&gt;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&lt;/div&gt;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  &lt;div id="</a:t>
            </a:r>
            <a:r>
              <a:rPr lang="en-US" sz="1100" dirty="0" err="1">
                <a:solidFill>
                  <a:schemeClr val="bg1"/>
                </a:solidFill>
              </a:rPr>
              <a:t>img</a:t>
            </a:r>
            <a:r>
              <a:rPr lang="en-US" sz="1100" dirty="0">
                <a:solidFill>
                  <a:schemeClr val="bg1"/>
                </a:solidFill>
              </a:rPr>
              <a:t>-text"&gt;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   …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&lt;/div&gt;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&lt;</a:t>
            </a:r>
            <a:r>
              <a:rPr lang="it-IT" sz="1100" dirty="0" err="1">
                <a:solidFill>
                  <a:schemeClr val="bg1"/>
                </a:solidFill>
              </a:rPr>
              <a:t>main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C72B223-841C-4B24-9FF3-44D2350E3D89}"/>
              </a:ext>
            </a:extLst>
          </p:cNvPr>
          <p:cNvSpPr txBox="1"/>
          <p:nvPr/>
        </p:nvSpPr>
        <p:spPr>
          <a:xfrm>
            <a:off x="2693079" y="168516"/>
            <a:ext cx="2141333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main {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display: flex;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flex-direction: column;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align-items: center;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margin-left: 10%;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margin-right: 10%;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1C8CBA5-4917-47D2-AF64-316AAD193BA6}"/>
              </a:ext>
            </a:extLst>
          </p:cNvPr>
          <p:cNvSpPr txBox="1"/>
          <p:nvPr/>
        </p:nvSpPr>
        <p:spPr>
          <a:xfrm>
            <a:off x="8705043" y="4355074"/>
            <a:ext cx="58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div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5EDB2B9-165D-43FE-A5BE-E2988B7B015B}"/>
              </a:ext>
            </a:extLst>
          </p:cNvPr>
          <p:cNvSpPr txBox="1"/>
          <p:nvPr/>
        </p:nvSpPr>
        <p:spPr>
          <a:xfrm>
            <a:off x="10435655" y="4414257"/>
            <a:ext cx="58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img</a:t>
            </a:r>
            <a:endParaRPr lang="it-IT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0C0307F-592F-46DD-A419-B53DAE27AB78}"/>
              </a:ext>
            </a:extLst>
          </p:cNvPr>
          <p:cNvSpPr txBox="1"/>
          <p:nvPr/>
        </p:nvSpPr>
        <p:spPr>
          <a:xfrm>
            <a:off x="2334280" y="4765449"/>
            <a:ext cx="2632241" cy="1954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Consolas" panose="020B0609020204030204" pitchFamily="49" charset="0"/>
              </a:rPr>
              <a:t>#img-text 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80%;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display: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row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font-size: 1.7em;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font-weight: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lighter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font-style: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italic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-bottom: 10%;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275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247BA-5171-4854-ADB2-8ABB61E6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5932673"/>
            <a:ext cx="9982200" cy="914400"/>
          </a:xfrm>
        </p:spPr>
        <p:txBody>
          <a:bodyPr/>
          <a:lstStyle/>
          <a:p>
            <a:r>
              <a:rPr lang="it-IT" dirty="0"/>
              <a:t>#text-img div</a:t>
            </a:r>
          </a:p>
        </p:txBody>
      </p:sp>
      <p:pic>
        <p:nvPicPr>
          <p:cNvPr id="5" name="Elemento grafico 11">
            <a:extLst>
              <a:ext uri="{FF2B5EF4-FFF2-40B4-BE49-F238E27FC236}">
                <a16:creationId xmlns:a16="http://schemas.microsoft.com/office/drawing/2014/main" id="{8F521792-C10D-4756-A983-982ABBE1CB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41095" r="86" b="24415"/>
          <a:stretch/>
        </p:blipFill>
        <p:spPr>
          <a:xfrm>
            <a:off x="0" y="0"/>
            <a:ext cx="11293475" cy="5129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1F377A-5CF7-43CA-9A02-A3F2DDD66927}"/>
              </a:ext>
            </a:extLst>
          </p:cNvPr>
          <p:cNvSpPr txBox="1"/>
          <p:nvPr/>
        </p:nvSpPr>
        <p:spPr>
          <a:xfrm>
            <a:off x="1865270" y="162580"/>
            <a:ext cx="17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 500px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EE43123C-D17E-4AD6-8180-6340AF1181A3}"/>
              </a:ext>
            </a:extLst>
          </p:cNvPr>
          <p:cNvCxnSpPr>
            <a:cxnSpLocks/>
          </p:cNvCxnSpPr>
          <p:nvPr/>
        </p:nvCxnSpPr>
        <p:spPr>
          <a:xfrm>
            <a:off x="1441450" y="598000"/>
            <a:ext cx="0" cy="1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BD8C5647-ED68-4BAE-8977-BD8F83FFCBF6}"/>
              </a:ext>
            </a:extLst>
          </p:cNvPr>
          <p:cNvCxnSpPr>
            <a:cxnSpLocks/>
          </p:cNvCxnSpPr>
          <p:nvPr/>
        </p:nvCxnSpPr>
        <p:spPr>
          <a:xfrm>
            <a:off x="1292790" y="699600"/>
            <a:ext cx="36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8AA33D6F-CA15-4A13-95AE-D52FC30B0BCD}"/>
              </a:ext>
            </a:extLst>
          </p:cNvPr>
          <p:cNvCxnSpPr>
            <a:cxnSpLocks/>
          </p:cNvCxnSpPr>
          <p:nvPr/>
        </p:nvCxnSpPr>
        <p:spPr>
          <a:xfrm>
            <a:off x="4826000" y="598000"/>
            <a:ext cx="0" cy="1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2C83699F-07AA-4D4C-8624-576698DCCDC3}"/>
              </a:ext>
            </a:extLst>
          </p:cNvPr>
          <p:cNvCxnSpPr>
            <a:cxnSpLocks/>
          </p:cNvCxnSpPr>
          <p:nvPr/>
        </p:nvCxnSpPr>
        <p:spPr>
          <a:xfrm>
            <a:off x="0" y="158225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02E9A969-DA6D-44F8-B21F-4475949CAEED}"/>
              </a:ext>
            </a:extLst>
          </p:cNvPr>
          <p:cNvCxnSpPr>
            <a:cxnSpLocks/>
          </p:cNvCxnSpPr>
          <p:nvPr/>
        </p:nvCxnSpPr>
        <p:spPr>
          <a:xfrm>
            <a:off x="0" y="204580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CF09BCF3-0E1E-4A96-8513-E9736DFA8849}"/>
              </a:ext>
            </a:extLst>
          </p:cNvPr>
          <p:cNvCxnSpPr>
            <a:cxnSpLocks/>
          </p:cNvCxnSpPr>
          <p:nvPr/>
        </p:nvCxnSpPr>
        <p:spPr>
          <a:xfrm>
            <a:off x="0" y="328405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A64EEB7-A785-46B6-9113-67777DBBCBAA}"/>
              </a:ext>
            </a:extLst>
          </p:cNvPr>
          <p:cNvCxnSpPr>
            <a:cxnSpLocks/>
          </p:cNvCxnSpPr>
          <p:nvPr/>
        </p:nvCxnSpPr>
        <p:spPr>
          <a:xfrm>
            <a:off x="0" y="362695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4B9B143-0C83-4486-90B9-DC01CEA4631C}"/>
              </a:ext>
            </a:extLst>
          </p:cNvPr>
          <p:cNvCxnSpPr>
            <a:cxnSpLocks/>
          </p:cNvCxnSpPr>
          <p:nvPr/>
        </p:nvCxnSpPr>
        <p:spPr>
          <a:xfrm>
            <a:off x="0" y="399525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AF3FC183-8EE3-4BBD-AA4C-4BABA5565477}"/>
              </a:ext>
            </a:extLst>
          </p:cNvPr>
          <p:cNvCxnSpPr>
            <a:cxnSpLocks/>
          </p:cNvCxnSpPr>
          <p:nvPr/>
        </p:nvCxnSpPr>
        <p:spPr>
          <a:xfrm>
            <a:off x="0" y="489060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64E3029B-0941-4313-90A1-755D451A935D}"/>
              </a:ext>
            </a:extLst>
          </p:cNvPr>
          <p:cNvSpPr txBox="1"/>
          <p:nvPr/>
        </p:nvSpPr>
        <p:spPr>
          <a:xfrm>
            <a:off x="-386259" y="772535"/>
            <a:ext cx="1760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30px</a:t>
            </a: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ED236464-F57D-4E79-9DBE-9B0FC37370EE}"/>
              </a:ext>
            </a:extLst>
          </p:cNvPr>
          <p:cNvCxnSpPr>
            <a:cxnSpLocks/>
          </p:cNvCxnSpPr>
          <p:nvPr/>
        </p:nvCxnSpPr>
        <p:spPr>
          <a:xfrm>
            <a:off x="0" y="896450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0380BADC-F8C3-4913-87E9-1ACBD3D6B1F5}"/>
              </a:ext>
            </a:extLst>
          </p:cNvPr>
          <p:cNvCxnSpPr>
            <a:cxnSpLocks/>
          </p:cNvCxnSpPr>
          <p:nvPr/>
        </p:nvCxnSpPr>
        <p:spPr>
          <a:xfrm>
            <a:off x="0" y="1066424"/>
            <a:ext cx="47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23EDADB-DB57-4344-97DD-437D998C04E9}"/>
              </a:ext>
            </a:extLst>
          </p:cNvPr>
          <p:cNvSpPr txBox="1"/>
          <p:nvPr/>
        </p:nvSpPr>
        <p:spPr>
          <a:xfrm>
            <a:off x="-49709" y="1601210"/>
            <a:ext cx="1760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30+30=60px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C4E08491-57E0-41AD-9D91-90E0B04F43A0}"/>
              </a:ext>
            </a:extLst>
          </p:cNvPr>
          <p:cNvSpPr txBox="1"/>
          <p:nvPr/>
        </p:nvSpPr>
        <p:spPr>
          <a:xfrm>
            <a:off x="-103570" y="3243750"/>
            <a:ext cx="2184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30+10+10=50px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F9BBDD7-E54C-412C-B5D0-6BB487664CDA}"/>
              </a:ext>
            </a:extLst>
          </p:cNvPr>
          <p:cNvSpPr txBox="1"/>
          <p:nvPr/>
        </p:nvSpPr>
        <p:spPr>
          <a:xfrm>
            <a:off x="33940" y="4134840"/>
            <a:ext cx="17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10%</a:t>
            </a:r>
          </a:p>
        </p:txBody>
      </p:sp>
      <p:sp>
        <p:nvSpPr>
          <p:cNvPr id="60" name="Parentesi quadra aperta 59">
            <a:extLst>
              <a:ext uri="{FF2B5EF4-FFF2-40B4-BE49-F238E27FC236}">
                <a16:creationId xmlns:a16="http://schemas.microsoft.com/office/drawing/2014/main" id="{ED6795AF-E34A-45B1-8D1C-D15D2696AE60}"/>
              </a:ext>
            </a:extLst>
          </p:cNvPr>
          <p:cNvSpPr/>
          <p:nvPr/>
        </p:nvSpPr>
        <p:spPr>
          <a:xfrm flipH="1">
            <a:off x="4778774" y="911627"/>
            <a:ext cx="189245" cy="924803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BEB7849-1E92-4F27-BD7B-9F46DFD4A224}"/>
              </a:ext>
            </a:extLst>
          </p:cNvPr>
          <p:cNvSpPr txBox="1"/>
          <p:nvPr/>
        </p:nvSpPr>
        <p:spPr>
          <a:xfrm>
            <a:off x="8210550" y="152400"/>
            <a:ext cx="2969552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#text-img div{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500px;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display: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-items: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-start;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color: black;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0px 100px;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9AD749A9-4CF8-4D17-B323-9F8C2CC4CF57}"/>
              </a:ext>
            </a:extLst>
          </p:cNvPr>
          <p:cNvSpPr txBox="1"/>
          <p:nvPr/>
        </p:nvSpPr>
        <p:spPr>
          <a:xfrm>
            <a:off x="8303749" y="1836431"/>
            <a:ext cx="296955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div img {</a:t>
            </a:r>
          </a:p>
          <a:p>
            <a:r>
              <a:rPr lang="en-US" sz="11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width: 50%;</a:t>
            </a:r>
          </a:p>
          <a:p>
            <a:r>
              <a:rPr lang="en-US" sz="11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height: 50%;</a:t>
            </a:r>
          </a:p>
          <a:p>
            <a:r>
              <a:rPr lang="en-US" sz="11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4D6F3CD-B2BA-4E65-B5B8-A23D98E3D755}"/>
              </a:ext>
            </a:extLst>
          </p:cNvPr>
          <p:cNvSpPr txBox="1"/>
          <p:nvPr/>
        </p:nvSpPr>
        <p:spPr>
          <a:xfrm>
            <a:off x="4325301" y="1105820"/>
            <a:ext cx="17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 h1</a:t>
            </a:r>
          </a:p>
        </p:txBody>
      </p:sp>
      <p:sp>
        <p:nvSpPr>
          <p:cNvPr id="64" name="Parentesi quadra aperta 63">
            <a:extLst>
              <a:ext uri="{FF2B5EF4-FFF2-40B4-BE49-F238E27FC236}">
                <a16:creationId xmlns:a16="http://schemas.microsoft.com/office/drawing/2014/main" id="{596DAD22-4ABB-46FD-8CD2-13FF2EE85227}"/>
              </a:ext>
            </a:extLst>
          </p:cNvPr>
          <p:cNvSpPr/>
          <p:nvPr/>
        </p:nvSpPr>
        <p:spPr>
          <a:xfrm flipH="1">
            <a:off x="4765708" y="1933642"/>
            <a:ext cx="202315" cy="1495335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C4A4F50-FA96-40D3-B18F-FD992D82DEAA}"/>
              </a:ext>
            </a:extLst>
          </p:cNvPr>
          <p:cNvSpPr txBox="1"/>
          <p:nvPr/>
        </p:nvSpPr>
        <p:spPr>
          <a:xfrm>
            <a:off x="4228349" y="2268718"/>
            <a:ext cx="17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 p</a:t>
            </a:r>
          </a:p>
        </p:txBody>
      </p:sp>
      <p:sp>
        <p:nvSpPr>
          <p:cNvPr id="66" name="Parentesi quadra aperta 65">
            <a:extLst>
              <a:ext uri="{FF2B5EF4-FFF2-40B4-BE49-F238E27FC236}">
                <a16:creationId xmlns:a16="http://schemas.microsoft.com/office/drawing/2014/main" id="{86609A70-F432-4B3D-8373-42AADE8B551D}"/>
              </a:ext>
            </a:extLst>
          </p:cNvPr>
          <p:cNvSpPr/>
          <p:nvPr/>
        </p:nvSpPr>
        <p:spPr>
          <a:xfrm flipH="1">
            <a:off x="2561644" y="3551171"/>
            <a:ext cx="152470" cy="400109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421E709B-8D68-450B-B62F-489560EE86A3}"/>
              </a:ext>
            </a:extLst>
          </p:cNvPr>
          <p:cNvSpPr txBox="1"/>
          <p:nvPr/>
        </p:nvSpPr>
        <p:spPr>
          <a:xfrm>
            <a:off x="2467429" y="3533775"/>
            <a:ext cx="1760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 err="1"/>
              <a:t>a.button</a:t>
            </a:r>
            <a:endParaRPr lang="it-IT" sz="2000" dirty="0"/>
          </a:p>
        </p:txBody>
      </p:sp>
      <p:sp>
        <p:nvSpPr>
          <p:cNvPr id="68" name="Parentesi quadra aperta 67">
            <a:extLst>
              <a:ext uri="{FF2B5EF4-FFF2-40B4-BE49-F238E27FC236}">
                <a16:creationId xmlns:a16="http://schemas.microsoft.com/office/drawing/2014/main" id="{E946C361-8845-4E7E-891C-7D959185035F}"/>
              </a:ext>
            </a:extLst>
          </p:cNvPr>
          <p:cNvSpPr/>
          <p:nvPr/>
        </p:nvSpPr>
        <p:spPr>
          <a:xfrm rot="16200000">
            <a:off x="7681195" y="2179602"/>
            <a:ext cx="120039" cy="3910475"/>
          </a:xfrm>
          <a:prstGeom prst="lef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81FB324C-CC2A-4E8A-8026-6763540B72C9}"/>
              </a:ext>
            </a:extLst>
          </p:cNvPr>
          <p:cNvSpPr txBox="1"/>
          <p:nvPr/>
        </p:nvSpPr>
        <p:spPr>
          <a:xfrm>
            <a:off x="7644096" y="4130549"/>
            <a:ext cx="13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img</a:t>
            </a:r>
            <a:endParaRPr lang="it-IT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55D6F145-36E3-4317-B5FE-52454499B288}"/>
              </a:ext>
            </a:extLst>
          </p:cNvPr>
          <p:cNvSpPr txBox="1"/>
          <p:nvPr/>
        </p:nvSpPr>
        <p:spPr>
          <a:xfrm>
            <a:off x="1780388" y="4302184"/>
            <a:ext cx="2969552" cy="17851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#text-img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 150, 0);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background-color: white;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border: 0px;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border-bottom: 2px solid white;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border-radius: 0px;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margin: 10px;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text-align: left;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letter-spacing: 2px;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2D65969-E2F0-468F-BE88-7BA14A0C0C4B}"/>
              </a:ext>
            </a:extLst>
          </p:cNvPr>
          <p:cNvSpPr txBox="1"/>
          <p:nvPr/>
        </p:nvSpPr>
        <p:spPr>
          <a:xfrm>
            <a:off x="5205761" y="4592224"/>
            <a:ext cx="2969552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#text-img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 150, 0);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margin: 10px;</a:t>
            </a:r>
          </a:p>
          <a:p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border-bottom: 2px solid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(115, 150, 0);</a:t>
            </a:r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69C0B89-05D2-45E7-98BC-FF15989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r="22412" b="-1"/>
          <a:stretch/>
        </p:blipFill>
        <p:spPr>
          <a:xfrm>
            <a:off x="6350" y="1091351"/>
            <a:ext cx="11292820" cy="421270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FA6D30-0047-420B-9549-1072AF84239A}"/>
              </a:ext>
            </a:extLst>
          </p:cNvPr>
          <p:cNvSpPr txBox="1"/>
          <p:nvPr/>
        </p:nvSpPr>
        <p:spPr>
          <a:xfrm>
            <a:off x="65415" y="5054600"/>
            <a:ext cx="6030585" cy="1534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Il </a:t>
            </a:r>
            <a:r>
              <a:rPr lang="en-US" sz="1400" dirty="0" err="1"/>
              <a:t>codice</a:t>
            </a:r>
            <a:r>
              <a:rPr lang="en-US" sz="1400" dirty="0"/>
              <a:t> CCS </a:t>
            </a:r>
            <a:r>
              <a:rPr lang="en-US" sz="1400" dirty="0" err="1"/>
              <a:t>prevede</a:t>
            </a:r>
            <a:r>
              <a:rPr lang="en-US" sz="1400" dirty="0"/>
              <a:t> </a:t>
            </a:r>
            <a:r>
              <a:rPr lang="en-US" sz="1400" dirty="0" err="1"/>
              <a:t>anche</a:t>
            </a:r>
            <a:r>
              <a:rPr lang="en-US" sz="1400" dirty="0"/>
              <a:t> il campo @media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modifica</a:t>
            </a:r>
            <a:r>
              <a:rPr lang="en-US" sz="1400" dirty="0"/>
              <a:t> </a:t>
            </a:r>
            <a:r>
              <a:rPr lang="en-US" sz="1400" dirty="0" err="1"/>
              <a:t>alcune</a:t>
            </a:r>
            <a:r>
              <a:rPr lang="en-US" sz="1400" dirty="0"/>
              <a:t> </a:t>
            </a:r>
            <a:r>
              <a:rPr lang="en-US" sz="1400" dirty="0" err="1"/>
              <a:t>proprietà</a:t>
            </a:r>
            <a:r>
              <a:rPr lang="en-US" sz="1400" dirty="0"/>
              <a:t>  per </a:t>
            </a:r>
            <a:r>
              <a:rPr lang="en-US" sz="1400" dirty="0" err="1"/>
              <a:t>rendere</a:t>
            </a:r>
            <a:r>
              <a:rPr lang="en-US" sz="1400" dirty="0"/>
              <a:t> il </a:t>
            </a:r>
            <a:r>
              <a:rPr lang="en-US" sz="1400" dirty="0" err="1"/>
              <a:t>sito</a:t>
            </a:r>
            <a:r>
              <a:rPr lang="en-US" sz="1400" dirty="0"/>
              <a:t> </a:t>
            </a:r>
            <a:r>
              <a:rPr lang="en-US" sz="1400" dirty="0" err="1"/>
              <a:t>visualizzabile</a:t>
            </a:r>
            <a:r>
              <a:rPr lang="en-US" sz="1400" dirty="0"/>
              <a:t> </a:t>
            </a:r>
            <a:r>
              <a:rPr lang="en-US" sz="1400" dirty="0" err="1"/>
              <a:t>anche</a:t>
            </a:r>
            <a:r>
              <a:rPr lang="en-US" sz="1400" dirty="0"/>
              <a:t> </a:t>
            </a:r>
            <a:r>
              <a:rPr lang="en-US" sz="1400" dirty="0" err="1"/>
              <a:t>dai</a:t>
            </a:r>
            <a:r>
              <a:rPr lang="en-US" sz="1400" dirty="0"/>
              <a:t> </a:t>
            </a:r>
            <a:r>
              <a:rPr lang="en-US" sz="1400" dirty="0" err="1"/>
              <a:t>dispositivi</a:t>
            </a:r>
            <a:r>
              <a:rPr lang="en-US" sz="1400" dirty="0"/>
              <a:t> </a:t>
            </a:r>
            <a:r>
              <a:rPr lang="en-US" sz="1400" dirty="0" err="1"/>
              <a:t>mobili</a:t>
            </a:r>
            <a:r>
              <a:rPr lang="en-US" sz="1400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648FAB-53FD-4DC9-A6CD-0164CE056D71}"/>
              </a:ext>
            </a:extLst>
          </p:cNvPr>
          <p:cNvSpPr txBox="1"/>
          <p:nvPr/>
        </p:nvSpPr>
        <p:spPr>
          <a:xfrm>
            <a:off x="159233" y="-381673"/>
            <a:ext cx="4010820" cy="161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u="sng" spc="-50" dirty="0">
                <a:latin typeface="+mj-lt"/>
                <a:ea typeface="+mj-ea"/>
                <a:cs typeface="+mj-cs"/>
              </a:rPr>
              <a:t>FOOTER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9326284-475C-45B4-B8C0-987FD8D3CB90}"/>
              </a:ext>
            </a:extLst>
          </p:cNvPr>
          <p:cNvCxnSpPr>
            <a:cxnSpLocks/>
          </p:cNvCxnSpPr>
          <p:nvPr/>
        </p:nvCxnSpPr>
        <p:spPr>
          <a:xfrm>
            <a:off x="6106053" y="5604881"/>
            <a:ext cx="0" cy="1096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4088C6-B844-487B-AF98-D3ADF29FB671}"/>
              </a:ext>
            </a:extLst>
          </p:cNvPr>
          <p:cNvSpPr txBox="1"/>
          <p:nvPr/>
        </p:nvSpPr>
        <p:spPr>
          <a:xfrm>
            <a:off x="389755" y="3381443"/>
            <a:ext cx="2039340" cy="1015663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footer </a:t>
            </a:r>
            <a:r>
              <a:rPr lang="en-US" sz="1200" dirty="0" err="1">
                <a:latin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border-radius: 100px;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height: 100px;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91C31F1F-397E-46B8-A171-1DB99E751484}"/>
              </a:ext>
            </a:extLst>
          </p:cNvPr>
          <p:cNvSpPr/>
          <p:nvPr/>
        </p:nvSpPr>
        <p:spPr>
          <a:xfrm>
            <a:off x="2435680" y="3110567"/>
            <a:ext cx="190511" cy="1469686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20" name="Parentesi quadra aperta 19">
            <a:extLst>
              <a:ext uri="{FF2B5EF4-FFF2-40B4-BE49-F238E27FC236}">
                <a16:creationId xmlns:a16="http://schemas.microsoft.com/office/drawing/2014/main" id="{5B346F9D-6894-454A-834A-1FA1134E3A04}"/>
              </a:ext>
            </a:extLst>
          </p:cNvPr>
          <p:cNvSpPr/>
          <p:nvPr/>
        </p:nvSpPr>
        <p:spPr>
          <a:xfrm rot="16200000" flipH="1" flipV="1">
            <a:off x="5947462" y="1261554"/>
            <a:ext cx="190511" cy="3377029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98021B2-0AFF-42FC-A369-81132429B375}"/>
              </a:ext>
            </a:extLst>
          </p:cNvPr>
          <p:cNvSpPr txBox="1"/>
          <p:nvPr/>
        </p:nvSpPr>
        <p:spPr>
          <a:xfrm>
            <a:off x="5646410" y="2471464"/>
            <a:ext cx="58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div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9A3B9A-F62B-4CF7-BC56-56B2B853729E}"/>
              </a:ext>
            </a:extLst>
          </p:cNvPr>
          <p:cNvSpPr txBox="1"/>
          <p:nvPr/>
        </p:nvSpPr>
        <p:spPr>
          <a:xfrm>
            <a:off x="7937296" y="3058278"/>
            <a:ext cx="2039340" cy="1384995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footer h1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margin: 10px;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font-size: 1.5em;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font-weight: normal;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color: </a:t>
            </a:r>
            <a:r>
              <a:rPr lang="en-US" sz="1200" dirty="0" err="1">
                <a:latin typeface="Consolas" panose="020B0609020204030204" pitchFamily="49" charset="0"/>
              </a:rPr>
              <a:t>rgb</a:t>
            </a:r>
            <a:r>
              <a:rPr lang="en-US" sz="1200" dirty="0">
                <a:latin typeface="Consolas" panose="020B0609020204030204" pitchFamily="49" charset="0"/>
              </a:rPr>
              <a:t>(150, 150, 150);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45565D4-50CC-49AD-98C0-C9056DF47838}"/>
              </a:ext>
            </a:extLst>
          </p:cNvPr>
          <p:cNvSpPr txBox="1"/>
          <p:nvPr/>
        </p:nvSpPr>
        <p:spPr>
          <a:xfrm>
            <a:off x="5202835" y="4439453"/>
            <a:ext cx="2039340" cy="830997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footer p {</a:t>
            </a:r>
          </a:p>
          <a:p>
            <a:r>
              <a:rPr lang="en-US" sz="1200" dirty="0"/>
              <a:t>  color: </a:t>
            </a:r>
            <a:r>
              <a:rPr lang="en-US" sz="1200" dirty="0" err="1"/>
              <a:t>rgb</a:t>
            </a:r>
            <a:r>
              <a:rPr lang="en-US" sz="1200" dirty="0"/>
              <a:t>(150, 150, 150);</a:t>
            </a:r>
          </a:p>
          <a:p>
            <a:r>
              <a:rPr lang="en-US" sz="1200" dirty="0"/>
              <a:t>  margin: 10px;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9BE8829-C3D3-44D8-82ED-76F3E18C329C}"/>
              </a:ext>
            </a:extLst>
          </p:cNvPr>
          <p:cNvSpPr txBox="1"/>
          <p:nvPr/>
        </p:nvSpPr>
        <p:spPr>
          <a:xfrm>
            <a:off x="6580983" y="5483073"/>
            <a:ext cx="4236928" cy="133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Le </a:t>
            </a:r>
            <a:r>
              <a:rPr lang="en-US" sz="1400" dirty="0" err="1"/>
              <a:t>modifiche</a:t>
            </a:r>
            <a:r>
              <a:rPr lang="en-US" sz="1400" dirty="0"/>
              <a:t> </a:t>
            </a:r>
            <a:r>
              <a:rPr lang="en-US" sz="1400" dirty="0" err="1"/>
              <a:t>principali</a:t>
            </a:r>
            <a:r>
              <a:rPr lang="en-US" sz="1400" dirty="0"/>
              <a:t> </a:t>
            </a:r>
            <a:r>
              <a:rPr lang="en-US" sz="1400" dirty="0" err="1"/>
              <a:t>dei</a:t>
            </a:r>
            <a:r>
              <a:rPr lang="en-US" sz="1400" dirty="0"/>
              <a:t> </a:t>
            </a:r>
            <a:r>
              <a:rPr lang="en-US" sz="1400" dirty="0" err="1"/>
              <a:t>campi</a:t>
            </a:r>
            <a:r>
              <a:rPr lang="en-US" sz="1400" dirty="0"/>
              <a:t> @media </a:t>
            </a:r>
            <a:r>
              <a:rPr lang="en-US" sz="1400" dirty="0" err="1"/>
              <a:t>sono</a:t>
            </a:r>
            <a:r>
              <a:rPr lang="en-US" sz="1400" dirty="0"/>
              <a:t>:</a:t>
            </a:r>
          </a:p>
          <a:p>
            <a:pPr indent="-18288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body: font-size: </a:t>
            </a:r>
            <a:r>
              <a:rPr lang="en-US" sz="1400" strike="sngStrike" dirty="0"/>
              <a:t>12</a:t>
            </a:r>
            <a:r>
              <a:rPr lang="en-US" sz="1400" dirty="0"/>
              <a:t> 10pz</a:t>
            </a:r>
          </a:p>
          <a:p>
            <a:pPr indent="-18288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header: height: </a:t>
            </a:r>
            <a:r>
              <a:rPr lang="en-US" sz="1400" strike="sngStrike" dirty="0"/>
              <a:t>500</a:t>
            </a:r>
            <a:r>
              <a:rPr lang="en-US" sz="1400" dirty="0"/>
              <a:t> 300px;</a:t>
            </a:r>
          </a:p>
          <a:p>
            <a:pPr indent="-18288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main #txt-img:  flex-direction: </a:t>
            </a:r>
            <a:r>
              <a:rPr lang="en-US" sz="1400" strike="sngStrike" dirty="0"/>
              <a:t>row</a:t>
            </a:r>
            <a:r>
              <a:rPr lang="en-US" sz="1400" dirty="0"/>
              <a:t> column;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45A646-4F95-4E24-89A4-59B66AAB56E6}"/>
              </a:ext>
            </a:extLst>
          </p:cNvPr>
          <p:cNvSpPr txBox="1"/>
          <p:nvPr/>
        </p:nvSpPr>
        <p:spPr>
          <a:xfrm>
            <a:off x="2916169" y="202239"/>
            <a:ext cx="287606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effectLst/>
                <a:latin typeface="Consolas" panose="020B0609020204030204" pitchFamily="49" charset="0"/>
              </a:rPr>
              <a:t> HTML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&lt;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="Profilo.png" /&gt;</a:t>
            </a:r>
          </a:p>
          <a:p>
            <a:br>
              <a:rPr lang="it-IT" sz="1100" b="0" dirty="0"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effectLst/>
                <a:latin typeface="Consolas" panose="020B0609020204030204" pitchFamily="49" charset="0"/>
              </a:rPr>
              <a:t>      &lt;div&gt;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  &lt;h1&gt;Terranova Matteo&lt;/h1&gt;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  &lt;p&gt;O46002133&lt;/p&gt;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&lt;/div&gt;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&lt;/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4C424B-13AF-4439-8961-E9C990D13FB9}"/>
              </a:ext>
            </a:extLst>
          </p:cNvPr>
          <p:cNvSpPr txBox="1"/>
          <p:nvPr/>
        </p:nvSpPr>
        <p:spPr>
          <a:xfrm>
            <a:off x="7108440" y="271488"/>
            <a:ext cx="2942106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effectLst/>
                <a:latin typeface="Consolas" panose="020B0609020204030204" pitchFamily="49" charset="0"/>
              </a:rPr>
              <a:t>CSS</a:t>
            </a:r>
            <a:endParaRPr lang="it-IT" sz="1100" b="1" dirty="0">
              <a:effectLst/>
              <a:latin typeface="Consolas" panose="020B0609020204030204" pitchFamily="49" charset="0"/>
            </a:endParaRPr>
          </a:p>
          <a:p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background-color: rgb(30, 30, 30);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50px;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text-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display: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571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1648</TotalTime>
  <Words>1625</Words>
  <Application>Microsoft Office PowerPoint</Application>
  <PresentationFormat>Widescreen</PresentationFormat>
  <Paragraphs>284</Paragraphs>
  <Slides>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Schoolbook</vt:lpstr>
      <vt:lpstr>Consolas</vt:lpstr>
      <vt:lpstr>Wingdings 2</vt:lpstr>
      <vt:lpstr>Vista</vt:lpstr>
      <vt:lpstr>MHW1 html+css</vt:lpstr>
      <vt:lpstr>Descrizione del progetto</vt:lpstr>
      <vt:lpstr>Presentazione standard di PowerPoint</vt:lpstr>
      <vt:lpstr>HEADER</vt:lpstr>
      <vt:lpstr>NAV</vt:lpstr>
      <vt:lpstr>Presentazione standard di PowerPoint</vt:lpstr>
      <vt:lpstr>#text-img div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 html+css</dc:title>
  <dc:creator>Matteo</dc:creator>
  <cp:lastModifiedBy>Matteo</cp:lastModifiedBy>
  <cp:revision>55</cp:revision>
  <dcterms:created xsi:type="dcterms:W3CDTF">2021-03-24T10:08:32Z</dcterms:created>
  <dcterms:modified xsi:type="dcterms:W3CDTF">2021-03-26T14:50:20Z</dcterms:modified>
</cp:coreProperties>
</file>